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24"/>
  </p:notesMasterIdLst>
  <p:handoutMasterIdLst>
    <p:handoutMasterId r:id="rId25"/>
  </p:handoutMasterIdLst>
  <p:sldIdLst>
    <p:sldId id="257" r:id="rId5"/>
    <p:sldId id="273" r:id="rId6"/>
    <p:sldId id="282" r:id="rId7"/>
    <p:sldId id="267" r:id="rId8"/>
    <p:sldId id="264" r:id="rId9"/>
    <p:sldId id="269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91" r:id="rId18"/>
    <p:sldId id="294" r:id="rId19"/>
    <p:sldId id="292" r:id="rId20"/>
    <p:sldId id="293" r:id="rId21"/>
    <p:sldId id="295" r:id="rId22"/>
    <p:sldId id="296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280" autoAdjust="0"/>
  </p:normalViewPr>
  <p:slideViewPr>
    <p:cSldViewPr>
      <p:cViewPr varScale="1">
        <p:scale>
          <a:sx n="95" d="100"/>
          <a:sy n="95" d="100"/>
        </p:scale>
        <p:origin x="62" y="391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10/22/2021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10/22/2021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556" y="1300786"/>
            <a:ext cx="8687713" cy="2509213"/>
          </a:xfrm>
        </p:spPr>
        <p:txBody>
          <a:bodyPr anchor="b">
            <a:normAutofit/>
          </a:bodyPr>
          <a:lstStyle>
            <a:lvl1pPr algn="ctr"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0556" y="3886201"/>
            <a:ext cx="8687713" cy="1371599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6" y="4289374"/>
            <a:ext cx="10361733" cy="81161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435" y="698261"/>
            <a:ext cx="9819974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6" y="5108728"/>
            <a:ext cx="10361753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4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3427245"/>
          </a:xfrm>
        </p:spPr>
        <p:txBody>
          <a:bodyPr anchor="ctr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4204821"/>
            <a:ext cx="10361753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7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2"/>
            <a:ext cx="8750020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6" y="4372797"/>
            <a:ext cx="10361753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227" y="75416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4809" y="29935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8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2138722"/>
            <a:ext cx="10361753" cy="2511835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4662335"/>
            <a:ext cx="1036175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99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36" y="2367093"/>
            <a:ext cx="329811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36" y="2943356"/>
            <a:ext cx="329811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1230" y="2367093"/>
            <a:ext cx="329066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0192" y="2943356"/>
            <a:ext cx="330249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2367093"/>
            <a:ext cx="330406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1222" y="2943356"/>
            <a:ext cx="330406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23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36" y="610772"/>
            <a:ext cx="10361753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36" y="4204820"/>
            <a:ext cx="329555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536" y="2367093"/>
            <a:ext cx="3295551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36" y="4781082"/>
            <a:ext cx="3295551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602" y="4204820"/>
            <a:ext cx="330096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0191" y="2367093"/>
            <a:ext cx="330249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191" y="4781081"/>
            <a:ext cx="330249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4204820"/>
            <a:ext cx="32998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1222" y="2367093"/>
            <a:ext cx="3304067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1097" y="4781079"/>
            <a:ext cx="3304192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21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537" y="2367094"/>
            <a:ext cx="10361753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609602"/>
            <a:ext cx="2552661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537" y="609602"/>
            <a:ext cx="7656730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2367093"/>
            <a:ext cx="10361127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828564"/>
            <a:ext cx="10349056" cy="2736819"/>
          </a:xfrm>
        </p:spPr>
        <p:txBody>
          <a:bodyPr anchor="b">
            <a:normAutofit/>
          </a:bodyPr>
          <a:lstStyle>
            <a:lvl1pPr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36" y="3657458"/>
            <a:ext cx="10349056" cy="1368183"/>
          </a:xfrm>
        </p:spPr>
        <p:txBody>
          <a:bodyPr>
            <a:normAutofit/>
          </a:bodyPr>
          <a:lstStyle>
            <a:lvl1pPr marL="0" indent="0" algn="ctr">
              <a:buNone/>
              <a:defRPr sz="19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2367093"/>
            <a:ext cx="510469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0593" y="2367093"/>
            <a:ext cx="51040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9" y="2371018"/>
            <a:ext cx="487220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537" y="3051013"/>
            <a:ext cx="510469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4757" y="2371018"/>
            <a:ext cx="488053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0593" y="3051013"/>
            <a:ext cx="510407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7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09600"/>
            <a:ext cx="3934663" cy="2023252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6740" y="609601"/>
            <a:ext cx="6198548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2632852"/>
            <a:ext cx="3934664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09600"/>
            <a:ext cx="5933423" cy="2023254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2870" y="609601"/>
            <a:ext cx="3254510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2632853"/>
            <a:ext cx="5933403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37" y="2367094"/>
            <a:ext cx="10361753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599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19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UHMC PROPOSED FY 2022 Operating Budget Presentation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22,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9212" y="990600"/>
            <a:ext cx="6339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ACADEMIC SUPPORT OPERATING BUDGET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" y="1905000"/>
            <a:ext cx="11734800" cy="2278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0012" y="3962400"/>
            <a:ext cx="66294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ACADEMIC SUPPORT Budget Highlights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679" y="2590800"/>
            <a:ext cx="5526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Institutional Researcher - $</a:t>
            </a:r>
            <a:r>
              <a:rPr lang="en-US" dirty="0" smtClean="0">
                <a:solidFill>
                  <a:srgbClr val="00B0F0"/>
                </a:solidFill>
              </a:rPr>
              <a:t>75K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Vice Chancellor for Academic Affairs - interim - $110K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Library Technician - $60K</a:t>
            </a:r>
          </a:p>
        </p:txBody>
      </p:sp>
    </p:spTree>
    <p:extLst>
      <p:ext uri="{BB962C8B-B14F-4D97-AF65-F5344CB8AC3E}">
        <p14:creationId xmlns:p14="http://schemas.microsoft.com/office/powerpoint/2010/main" val="12369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9212" y="990600"/>
            <a:ext cx="5388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INSTRUCTION OPERATING BUDGET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452265"/>
            <a:ext cx="9889827" cy="4881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5370512" y="2819400"/>
            <a:ext cx="56007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08612" y="5486400"/>
            <a:ext cx="5562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instruction Budget Highlights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679" y="2590800"/>
            <a:ext cx="65833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Molokai Academic Specialist – $60K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Salaries for 4.0 FTE Faculty, to be vetted and determined - $300K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Lecturer budget increase - $380K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Hawaiian Studies Faculty – $75K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Construction Tech Faculty - $75K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Allied Health Faculty - $90K</a:t>
            </a:r>
          </a:p>
        </p:txBody>
      </p:sp>
    </p:spTree>
    <p:extLst>
      <p:ext uri="{BB962C8B-B14F-4D97-AF65-F5344CB8AC3E}">
        <p14:creationId xmlns:p14="http://schemas.microsoft.com/office/powerpoint/2010/main" val="22131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Budget SUMMARY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3412" y="2286000"/>
            <a:ext cx="82470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Continues stringent budgets for travel, student help, casual hires and operating funds.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Funds 6 general fund positions which were approved in April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Funds 3 HEERF lost revenue positions which were approved in April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Funds 17 additional general fund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Funds 2 Student Affairs positions that will become vacant for immediate refilling.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Net income of $170K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smtClean="0"/>
              <a:t>vacant general fund positions remaining.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26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8519"/>
            <a:ext cx="10361752" cy="753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 2021 Budget vs </a:t>
            </a:r>
            <a:r>
              <a:rPr lang="en-US" dirty="0" err="1" smtClean="0"/>
              <a:t>fy</a:t>
            </a:r>
            <a:r>
              <a:rPr lang="en-US" dirty="0" smtClean="0"/>
              <a:t> 2022 Proposed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1828800"/>
            <a:ext cx="11555488" cy="1431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3810000"/>
            <a:ext cx="707571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381000"/>
            <a:ext cx="10361752" cy="829282"/>
          </a:xfrm>
        </p:spPr>
        <p:txBody>
          <a:bodyPr/>
          <a:lstStyle/>
          <a:p>
            <a:r>
              <a:rPr lang="en-US" dirty="0" smtClean="0"/>
              <a:t>Major Costs Historical Trend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1586544"/>
            <a:ext cx="8991600" cy="49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8519"/>
            <a:ext cx="10361752" cy="905482"/>
          </a:xfrm>
        </p:spPr>
        <p:txBody>
          <a:bodyPr/>
          <a:lstStyle/>
          <a:p>
            <a:r>
              <a:rPr lang="en-US" dirty="0" smtClean="0"/>
              <a:t>Percentage of Funding to major units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39" y="2446538"/>
            <a:ext cx="9225935" cy="326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8519"/>
            <a:ext cx="10361752" cy="1057882"/>
          </a:xfrm>
        </p:spPr>
        <p:txBody>
          <a:bodyPr/>
          <a:lstStyle/>
          <a:p>
            <a:r>
              <a:rPr lang="en-US" dirty="0" smtClean="0"/>
              <a:t>Management of vacant positions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66" y="1757999"/>
            <a:ext cx="9530692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8519"/>
            <a:ext cx="10133875" cy="1434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STAFFING PLAN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39" y="779254"/>
            <a:ext cx="8822669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76200"/>
            <a:ext cx="10361752" cy="15961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FY 2022 annual operating budget proposal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2" y="1371600"/>
            <a:ext cx="5638800" cy="53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" y="2514600"/>
            <a:ext cx="11903840" cy="3026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4412" y="1143000"/>
            <a:ext cx="69562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PROPOSED FY 2022 OPERATING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838200"/>
            <a:ext cx="9941537" cy="5780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5412" y="228600"/>
            <a:ext cx="7062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INSTITUTIONAL SUPPORT OPERATING BUDGET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Institutional Budget Highlights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679" y="2590800"/>
            <a:ext cx="93476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Title IX Coordinator: filled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Janitor III $45K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Building Maintenance Worker $60K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Mailroom Clerk $50K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Chancellor’s Office: $100K to support marketing – funded with HEERF lost revenues.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Business Office: Procurement Specialist $60K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Computing Center: Faculty IT Coordinator $75K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Electricity: Projected increases for MFIC and more in-person presence, $200K.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Sewer, Water, Gas: Projected increases from MFIC and more in-person, $150K.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O&amp;M: 2x Groundskeeper, 1x Maintenance Worker,  Fire contract, Hood cleaning contract. $300K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9212" y="990600"/>
            <a:ext cx="6788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PUBLIC SERVICE (ELWD) OPERATING BUDGET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" y="1905000"/>
            <a:ext cx="12018143" cy="1752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69282" y="3429000"/>
            <a:ext cx="6868729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PUBLIC SERVICE Budget Highlights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679" y="2590800"/>
            <a:ext cx="8486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Maui Food Innovation Center, APT salaries and fringes, HEERF Lost Revenues - $97,500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Maui Food Innovation Center – 2x Faculty Coordinators $150K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Apprenticeship Program - $100K lecturer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9212" y="990600"/>
            <a:ext cx="5971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STUDENT AFFAIRS OPERATING BUDGET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8" y="2016541"/>
            <a:ext cx="12061687" cy="28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STUDENT AFFAIRS Budget Highlights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679" y="2590800"/>
            <a:ext cx="68972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Enrollment </a:t>
            </a:r>
            <a:r>
              <a:rPr lang="en-US" dirty="0" err="1" smtClean="0">
                <a:solidFill>
                  <a:srgbClr val="00B0F0"/>
                </a:solidFill>
              </a:rPr>
              <a:t>Mgt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Spc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salaries and fringes, HEERF lost revenues  - $128K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Recruiter, salaries and fringes, HEERF lost revenues - $128K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Disabilities Counselor - $90K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Financial Aid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Admissions and Records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 Language Interpreter Contract - $395K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314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1347</TotalTime>
  <Words>395</Words>
  <Application>Microsoft Office PowerPoint</Application>
  <PresentationFormat>Custom</PresentationFormat>
  <Paragraphs>58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Euphemia</vt:lpstr>
      <vt:lpstr>Goudy Old Style</vt:lpstr>
      <vt:lpstr>Tw Cen MT</vt:lpstr>
      <vt:lpstr>Droplet</vt:lpstr>
      <vt:lpstr>UHMC PROPOSED FY 2022 Operating Budget Presentation</vt:lpstr>
      <vt:lpstr>FY 2022 annual operating budget proposal</vt:lpstr>
      <vt:lpstr>PowerPoint Presentation</vt:lpstr>
      <vt:lpstr>PowerPoint Presentation</vt:lpstr>
      <vt:lpstr>Institutional Budget Highlights</vt:lpstr>
      <vt:lpstr>PowerPoint Presentation</vt:lpstr>
      <vt:lpstr>PUBLIC SERVICE Budget Highlights</vt:lpstr>
      <vt:lpstr>PowerPoint Presentation</vt:lpstr>
      <vt:lpstr>STUDENT AFFAIRS Budget Highlights</vt:lpstr>
      <vt:lpstr>PowerPoint Presentation</vt:lpstr>
      <vt:lpstr>ACADEMIC SUPPORT Budget Highlights</vt:lpstr>
      <vt:lpstr>PowerPoint Presentation</vt:lpstr>
      <vt:lpstr>instruction Budget Highlights</vt:lpstr>
      <vt:lpstr>Budget SUMMARY</vt:lpstr>
      <vt:lpstr>FY 2021 Budget vs fy 2022 Proposed </vt:lpstr>
      <vt:lpstr>Major Costs Historical Trend</vt:lpstr>
      <vt:lpstr>Percentage of Funding to major units</vt:lpstr>
      <vt:lpstr>Management of vacant positions</vt:lpstr>
      <vt:lpstr>STAFFING PLAN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UHMC Budget Process and FY 2022 Operating Budget Presentation</dc:title>
  <dc:creator>davidt</dc:creator>
  <cp:lastModifiedBy>davidt</cp:lastModifiedBy>
  <cp:revision>48</cp:revision>
  <dcterms:created xsi:type="dcterms:W3CDTF">2021-10-11T23:19:33Z</dcterms:created>
  <dcterms:modified xsi:type="dcterms:W3CDTF">2021-10-22T19:13:41Z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